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86" r:id="rId2"/>
    <p:sldId id="287" r:id="rId3"/>
    <p:sldId id="281" r:id="rId4"/>
    <p:sldId id="282" r:id="rId5"/>
    <p:sldId id="288" r:id="rId6"/>
    <p:sldId id="260" r:id="rId7"/>
    <p:sldId id="280" r:id="rId8"/>
    <p:sldId id="291" r:id="rId9"/>
    <p:sldId id="257" r:id="rId10"/>
    <p:sldId id="259" r:id="rId11"/>
    <p:sldId id="292" r:id="rId12"/>
    <p:sldId id="256" r:id="rId13"/>
    <p:sldId id="294" r:id="rId14"/>
    <p:sldId id="295" r:id="rId15"/>
    <p:sldId id="297" r:id="rId16"/>
    <p:sldId id="293" r:id="rId17"/>
    <p:sldId id="298" r:id="rId18"/>
    <p:sldId id="289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0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96"/>
    <p:restoredTop sz="83168"/>
  </p:normalViewPr>
  <p:slideViewPr>
    <p:cSldViewPr snapToGrid="0" snapToObjects="1">
      <p:cViewPr varScale="1">
        <p:scale>
          <a:sx n="125" d="100"/>
          <a:sy n="125" d="100"/>
        </p:scale>
        <p:origin x="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26T07:14:11.57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249 606 24575,'0'-15'0,"0"0"0,0 3 0,0 1 0,0 3 0,0 1 0,0-1 0,0 1 0,0 0 0,0 0 0,0-1 0,0 1 0,0 0 0,0-1 0,0 1 0,0-1 0,0 1 0,0-1 0,0 0 0,0 1 0,0-1 0,0 1 0,0-1 0,0-2 0,0 2 0,0-6 0,0 2 0,0-5 0,-7 0 0,5 0 0,-6-4 0,5 3 0,2-4 0,-6 10 0,6-4 0,-6 7 0,6-2 0,-2 4 0,3-1 0,0 1 0,0 0 0,0-1 0,0 1 0,0-1 0,0 1 0,0-1 0,0 5 0,0-1 0</inkml:trace>
  <inkml:trace contextRef="#ctx0" brushRef="#br0" timeOffset="1613">238 1 24575,'1'3'0,"-2"-2"0,-6 5 0,-1-1 0,-4-1 0,4 2 0,-4-2 0,0 4 0,4 0 0,-4 0 0,0 0 0,4-4 0,-4 3 0,4-3 0,1 4 0,3-1 0,-3 1 0,3-1 0,-4 1 0,4-1 0,-3 1 0,3-1 0,-1 1 0,2-1 0,0 1 0,2-1 0,-3 0 0,4 0 0,0 0 0,0 0 0,0 0 0,-3-3 0,2 2 0,-2-2 0,0 2 0,2 1 0,-5-3 0,5 2 0,-6-2 0,3 4 0,-3-4 0,3 2 0,-2-5 0,2 2 0,0-3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26T07:14:16.2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24575,'7'0'0,"0"0"0,0 0 0,1 0 0,-1 0 0,0 0 0,0 0 0,1 0 0,-1 0 0,0 0 0,0 0 0,0 0 0,0 0 0,1 0 0,-1 0 0,0 0 0,0 0 0,0 0 0,1 0 0,-2 0 0,1 0 0,0 0 0,-3 3 0,3-2 0,-4 2 0,5 0 0,-2-2 0,1 2 0,-3 0 0,3-2 0,-3 2 0,0 0 0,2-2 0,-2 2 0,3-3 0,0 0 0,-1 0 0,-2 3 0,2-2 0,-2 2 0,3-3 0,0 0 0,0 0 0,0 0 0,0 3 0,1-2 0,-1 2 0,0-3 0,0 0 0,0 0 0,0 0 0,1 0 0,-1 4 0,0-3 0,0 2 0,-3 0 0,2-2 0,-2 2 0,0 1 0,2-4 0,-5 6 0,3-5 0,-4 2 0</inkml:trace>
</inkml:ink>
</file>

<file path=ppt/media/image1.png>
</file>

<file path=ppt/media/image2.png>
</file>

<file path=ppt/media/image3.png>
</file>

<file path=ppt/media/image4.png>
</file>

<file path=ppt/media/image40.png>
</file>

<file path=ppt/media/image5.jpg>
</file>

<file path=ppt/media/image50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669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아이디어는 이렇게 된다</a:t>
            </a:r>
            <a:r>
              <a:rPr lang="en-US" altLang="ko-KR" dirty="0"/>
              <a:t>.</a:t>
            </a:r>
            <a:r>
              <a:rPr lang="ko-KR" altLang="en-US" dirty="0"/>
              <a:t>  위대한 목표를 가지고 있었습니다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왜 벌룬라이더는 대중들에게 흥행하지 않았을까요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9364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60001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606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09414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59041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93164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7123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5945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8862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3281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7437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저의 억측과 무리한 예산 집행이 벌룬라이더가 상업적으로 실패하게 된 주된 원인이라 생각합니다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0737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아이디어는 이렇게 된다</a:t>
            </a:r>
            <a:r>
              <a:rPr lang="en-US" altLang="ko-KR" dirty="0"/>
              <a:t>.</a:t>
            </a:r>
            <a:r>
              <a:rPr lang="ko-KR" altLang="en-US" dirty="0"/>
              <a:t>  위대한 목표를 가지고 있었습니다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왜 벌룬라이더는 대중들에게 흥행하지 않았을까요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750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zeKE_XypYA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40.png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669306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2 </a:t>
            </a:r>
            <a:r>
              <a:rPr lang="ko-KR" altLang="en-US" sz="4400" dirty="0"/>
              <a:t>거북이 등껍질 구르기</a:t>
            </a:r>
            <a:endParaRPr lang="en-US" sz="4400" dirty="0"/>
          </a:p>
        </p:txBody>
      </p:sp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838199" y="1690687"/>
            <a:ext cx="10964917" cy="2728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endParaRPr lang="ko-KR" altLang="en-US" sz="3200" dirty="0"/>
          </a:p>
        </p:txBody>
      </p:sp>
      <p:sp>
        <p:nvSpPr>
          <p:cNvPr id="5" name="Google Shape;105;p16">
            <a:extLst>
              <a:ext uri="{FF2B5EF4-FFF2-40B4-BE49-F238E27FC236}">
                <a16:creationId xmlns:a16="http://schemas.microsoft.com/office/drawing/2014/main" id="{C7F037CE-10D9-BB40-84E8-7E2CC871E971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10964917" cy="842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3200" dirty="0"/>
              <a:t>등껍질을 매고 다시 풀어서 던져 회수 하는 스테이지 형식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18D511-771B-974B-991B-2E7FAE8B6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04" y="3055143"/>
            <a:ext cx="3400555" cy="25964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CA7440-40FE-7E48-AC5B-E98679B35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5964" y="2519859"/>
            <a:ext cx="57785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1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838200" y="126733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altLang="ko-KR" dirty="0"/>
              <a:t>“</a:t>
            </a:r>
            <a:r>
              <a:rPr lang="ko-KR" altLang="en-US" dirty="0"/>
              <a:t>보다 많은 대중들에게 </a:t>
            </a:r>
            <a:r>
              <a:rPr lang="ko-KR" altLang="en-US" b="1" u="sng" dirty="0"/>
              <a:t>플러스알파</a:t>
            </a:r>
            <a:r>
              <a:rPr lang="ko-KR" altLang="en-US" dirty="0"/>
              <a:t>의 재미를 어필해야 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“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343325" y="3828288"/>
            <a:ext cx="10515600" cy="1889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dirty="0"/>
              <a:t>＂실험적 메커니즘</a:t>
            </a:r>
            <a:r>
              <a:rPr lang="en-US" altLang="ko-KR" dirty="0"/>
              <a:t>”</a:t>
            </a:r>
            <a:r>
              <a:rPr lang="ko-KR" altLang="en-US" dirty="0"/>
              <a:t>  </a:t>
            </a:r>
            <a:r>
              <a:rPr lang="en-US" altLang="ko-KR" dirty="0"/>
              <a:t>vs  “</a:t>
            </a:r>
            <a:r>
              <a:rPr lang="ko-KR" altLang="en-US" dirty="0"/>
              <a:t>시장에서 검증된 메커니즘</a:t>
            </a:r>
            <a:r>
              <a:rPr lang="en-US" altLang="ko-KR" dirty="0"/>
              <a:t>”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trike="sngStrike" dirty="0"/>
              <a:t>200</a:t>
            </a:r>
            <a:r>
              <a:rPr lang="ko-KR" altLang="en-US" strike="sngStrike" dirty="0"/>
              <a:t>만원 회수 하려면 어떤 게임을 만들어야 할까</a:t>
            </a:r>
            <a:r>
              <a:rPr lang="en-US" altLang="ko-KR" strike="sngStrike" dirty="0"/>
              <a:t>?</a:t>
            </a:r>
            <a:r>
              <a:rPr lang="ko-KR" altLang="en-US" strike="sngStrike" dirty="0"/>
              <a:t>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BCE561-55DE-E84F-B323-72BF421CF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375" y="593590"/>
            <a:ext cx="3853249" cy="567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9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253412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altLang="ko-KR" dirty="0"/>
              <a:t>Project 3</a:t>
            </a:r>
            <a:r>
              <a:rPr lang="ko-KR" altLang="en-US" dirty="0"/>
              <a:t> </a:t>
            </a:r>
            <a:r>
              <a:rPr lang="ko-KR" altLang="en-US" dirty="0" err="1"/>
              <a:t>게임기획서</a:t>
            </a:r>
            <a:r>
              <a:rPr lang="ko-KR" altLang="en-US" dirty="0"/>
              <a:t> 작성 </a:t>
            </a:r>
            <a:r>
              <a:rPr lang="en-US" altLang="ko-KR" dirty="0"/>
              <a:t>draft</a:t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BFC18DE-BDC9-F44C-8D45-0EC71B7A3145}"/>
              </a:ext>
            </a:extLst>
          </p:cNvPr>
          <p:cNvGrpSpPr/>
          <p:nvPr/>
        </p:nvGrpSpPr>
        <p:grpSpPr>
          <a:xfrm>
            <a:off x="749300" y="418190"/>
            <a:ext cx="10300234" cy="6439810"/>
            <a:chOff x="749300" y="209095"/>
            <a:chExt cx="10300234" cy="643981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FE8A30-C590-044E-BE7A-0B339A5FA39E}"/>
                </a:ext>
              </a:extLst>
            </p:cNvPr>
            <p:cNvSpPr/>
            <p:nvPr/>
          </p:nvSpPr>
          <p:spPr>
            <a:xfrm>
              <a:off x="749300" y="209095"/>
              <a:ext cx="10300234" cy="6439810"/>
            </a:xfrm>
            <a:prstGeom prst="rect">
              <a:avLst/>
            </a:prstGeom>
            <a:solidFill>
              <a:srgbClr val="2A009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3B1FBF-D8E1-114F-B227-49BF923833CC}"/>
                </a:ext>
              </a:extLst>
            </p:cNvPr>
            <p:cNvSpPr/>
            <p:nvPr/>
          </p:nvSpPr>
          <p:spPr>
            <a:xfrm>
              <a:off x="3470414" y="133820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F36427-F5AB-734C-8410-17DFBF53EE24}"/>
                </a:ext>
              </a:extLst>
            </p:cNvPr>
            <p:cNvSpPr/>
            <p:nvPr/>
          </p:nvSpPr>
          <p:spPr>
            <a:xfrm>
              <a:off x="5456073" y="1529661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8BAFABC-B4C4-D64B-AD77-2B3467780131}"/>
                </a:ext>
              </a:extLst>
            </p:cNvPr>
            <p:cNvSpPr/>
            <p:nvPr/>
          </p:nvSpPr>
          <p:spPr>
            <a:xfrm>
              <a:off x="6574652" y="1426088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398B8D7-CD1A-4847-B5E7-4C6D18313B30}"/>
                </a:ext>
              </a:extLst>
            </p:cNvPr>
            <p:cNvSpPr/>
            <p:nvPr/>
          </p:nvSpPr>
          <p:spPr>
            <a:xfrm>
              <a:off x="4376642" y="140781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6BF9E92-6C4D-9C4E-9F53-108C7F98F4D9}"/>
                </a:ext>
              </a:extLst>
            </p:cNvPr>
            <p:cNvSpPr/>
            <p:nvPr/>
          </p:nvSpPr>
          <p:spPr>
            <a:xfrm>
              <a:off x="6602264" y="210086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0ABE7D5-27C9-0249-8DFD-342D77E5FA9C}"/>
                </a:ext>
              </a:extLst>
            </p:cNvPr>
            <p:cNvSpPr/>
            <p:nvPr/>
          </p:nvSpPr>
          <p:spPr>
            <a:xfrm>
              <a:off x="4472652" y="2031528"/>
              <a:ext cx="144592" cy="127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1DA9F04-467F-E648-84A0-EDDC69ACF802}"/>
                </a:ext>
              </a:extLst>
            </p:cNvPr>
            <p:cNvSpPr/>
            <p:nvPr/>
          </p:nvSpPr>
          <p:spPr>
            <a:xfrm>
              <a:off x="6581501" y="402803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B383A73-FA59-C64D-80A6-46539973BBFD}"/>
                </a:ext>
              </a:extLst>
            </p:cNvPr>
            <p:cNvSpPr/>
            <p:nvPr/>
          </p:nvSpPr>
          <p:spPr>
            <a:xfrm>
              <a:off x="6107718" y="377364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9C4F0D3-BF8D-BA45-9F1D-251B966D8C51}"/>
                </a:ext>
              </a:extLst>
            </p:cNvPr>
            <p:cNvSpPr/>
            <p:nvPr/>
          </p:nvSpPr>
          <p:spPr>
            <a:xfrm>
              <a:off x="4823175" y="4626848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3DAEF2C-0FBE-4840-A920-B7511E7DF000}"/>
                </a:ext>
              </a:extLst>
            </p:cNvPr>
            <p:cNvSpPr/>
            <p:nvPr/>
          </p:nvSpPr>
          <p:spPr>
            <a:xfrm>
              <a:off x="7083465" y="435717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BCEFA04-8144-4A4E-9A5A-21B733E6C9F8}"/>
                </a:ext>
              </a:extLst>
            </p:cNvPr>
            <p:cNvSpPr/>
            <p:nvPr/>
          </p:nvSpPr>
          <p:spPr>
            <a:xfrm>
              <a:off x="7501925" y="4626848"/>
              <a:ext cx="1555996" cy="14386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6F4B27B-9726-EF44-90B4-6C3E4AE385C9}"/>
                </a:ext>
              </a:extLst>
            </p:cNvPr>
            <p:cNvSpPr/>
            <p:nvPr/>
          </p:nvSpPr>
          <p:spPr>
            <a:xfrm>
              <a:off x="2695723" y="2034856"/>
              <a:ext cx="564770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Pacman Shooter</a:t>
              </a:r>
              <a:endPara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3EA97F-016F-584A-8EB6-87583AFFF5FB}"/>
                </a:ext>
              </a:extLst>
            </p:cNvPr>
            <p:cNvSpPr/>
            <p:nvPr/>
          </p:nvSpPr>
          <p:spPr>
            <a:xfrm>
              <a:off x="2969795" y="415420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5418367-2911-AC42-91C1-3069AD4432A5}"/>
                </a:ext>
              </a:extLst>
            </p:cNvPr>
            <p:cNvSpPr/>
            <p:nvPr/>
          </p:nvSpPr>
          <p:spPr>
            <a:xfrm>
              <a:off x="1116415" y="3681566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8BD991D-1A3C-394B-BE8B-733D386DD2A2}"/>
                </a:ext>
              </a:extLst>
            </p:cNvPr>
            <p:cNvSpPr/>
            <p:nvPr/>
          </p:nvSpPr>
          <p:spPr>
            <a:xfrm>
              <a:off x="8692171" y="177335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297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203279" y="1685159"/>
            <a:ext cx="1034288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ko-KR" altLang="en-US" dirty="0" err="1"/>
              <a:t>잉여톤</a:t>
            </a:r>
            <a:r>
              <a:rPr lang="ko-KR" altLang="en-US" dirty="0"/>
              <a:t> </a:t>
            </a:r>
            <a:r>
              <a:rPr lang="en-US" altLang="ko-KR" dirty="0"/>
              <a:t>15</a:t>
            </a:r>
            <a:r>
              <a:rPr lang="ko-KR" altLang="en-US" dirty="0"/>
              <a:t>회</a:t>
            </a:r>
            <a:r>
              <a:rPr lang="en-US" altLang="ko-KR" dirty="0"/>
              <a:t>_</a:t>
            </a:r>
            <a:r>
              <a:rPr lang="ko-KR" altLang="en-US" dirty="0" err="1"/>
              <a:t>김거엽</a:t>
            </a:r>
            <a:r>
              <a:rPr lang="en-US" altLang="ko-KR" dirty="0"/>
              <a:t>_</a:t>
            </a:r>
            <a:r>
              <a:rPr lang="ko-KR" altLang="en-US" dirty="0"/>
              <a:t>발표</a:t>
            </a:r>
            <a:r>
              <a:rPr lang="en-US" altLang="ko-KR" dirty="0"/>
              <a:t>_.</a:t>
            </a:r>
            <a:r>
              <a:rPr lang="en-US" altLang="ko-KR" dirty="0" err="1"/>
              <a:t>avi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0A4C44-91DA-EE42-B33F-38C6D3C0B579}"/>
              </a:ext>
            </a:extLst>
          </p:cNvPr>
          <p:cNvSpPr/>
          <p:nvPr/>
        </p:nvSpPr>
        <p:spPr>
          <a:xfrm>
            <a:off x="2755179" y="333524"/>
            <a:ext cx="668163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태초의 시작</a:t>
            </a:r>
            <a:endParaRPr lang="en-US" sz="9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3BBF34-3550-824D-A4E5-C2CD2E8247D7}"/>
              </a:ext>
            </a:extLst>
          </p:cNvPr>
          <p:cNvSpPr/>
          <p:nvPr/>
        </p:nvSpPr>
        <p:spPr>
          <a:xfrm>
            <a:off x="4008729" y="5734881"/>
            <a:ext cx="41745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https://www.youtube.com/watch?v=dzeKE_XypYA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7C09C-6786-464E-828C-FE7699E47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5265" y="3429000"/>
            <a:ext cx="5958907" cy="335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462280" y="1924526"/>
            <a:ext cx="1126744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dirty="0" err="1"/>
              <a:t>거엽님</a:t>
            </a:r>
            <a:r>
              <a:rPr lang="ko-KR" altLang="en-US" dirty="0"/>
              <a:t> 결과물을 통해 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발상은 얻었지만 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상관없는 게임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681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4400" dirty="0"/>
              <a:t>스테이지 방식</a:t>
            </a:r>
            <a:endParaRPr lang="en-US" sz="44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C71F1F-C61A-954A-8379-F73EE2CD22A6}"/>
              </a:ext>
            </a:extLst>
          </p:cNvPr>
          <p:cNvGrpSpPr/>
          <p:nvPr/>
        </p:nvGrpSpPr>
        <p:grpSpPr>
          <a:xfrm>
            <a:off x="1142466" y="1086752"/>
            <a:ext cx="9230894" cy="5771248"/>
            <a:chOff x="749300" y="209095"/>
            <a:chExt cx="10300234" cy="643981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A4C5A75-0249-7E4D-9CB8-79CD38F412AC}"/>
                </a:ext>
              </a:extLst>
            </p:cNvPr>
            <p:cNvSpPr/>
            <p:nvPr/>
          </p:nvSpPr>
          <p:spPr>
            <a:xfrm>
              <a:off x="749300" y="209095"/>
              <a:ext cx="10300234" cy="6439810"/>
            </a:xfrm>
            <a:prstGeom prst="rect">
              <a:avLst/>
            </a:prstGeom>
            <a:solidFill>
              <a:srgbClr val="2A009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BBD1368-9D68-424C-9590-CC957A874A47}"/>
                </a:ext>
              </a:extLst>
            </p:cNvPr>
            <p:cNvSpPr/>
            <p:nvPr/>
          </p:nvSpPr>
          <p:spPr>
            <a:xfrm>
              <a:off x="3470414" y="133820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B6EDC1F-2986-CD4E-AF04-A35F7CFC8C18}"/>
                </a:ext>
              </a:extLst>
            </p:cNvPr>
            <p:cNvSpPr/>
            <p:nvPr/>
          </p:nvSpPr>
          <p:spPr>
            <a:xfrm>
              <a:off x="5456073" y="1529661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DB30478-1EEC-C44D-90AD-21BCFA8A4D60}"/>
                </a:ext>
              </a:extLst>
            </p:cNvPr>
            <p:cNvSpPr/>
            <p:nvPr/>
          </p:nvSpPr>
          <p:spPr>
            <a:xfrm>
              <a:off x="6574652" y="1426088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1095212-24F7-264F-A57A-CDFA2C58431F}"/>
                </a:ext>
              </a:extLst>
            </p:cNvPr>
            <p:cNvSpPr/>
            <p:nvPr/>
          </p:nvSpPr>
          <p:spPr>
            <a:xfrm>
              <a:off x="4376642" y="140781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1F53C7C-731D-164A-9521-D68C5A7AAE4C}"/>
                </a:ext>
              </a:extLst>
            </p:cNvPr>
            <p:cNvSpPr/>
            <p:nvPr/>
          </p:nvSpPr>
          <p:spPr>
            <a:xfrm>
              <a:off x="6602264" y="210086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2E61F11-B54E-1342-9BFB-4A2742C0954E}"/>
                </a:ext>
              </a:extLst>
            </p:cNvPr>
            <p:cNvSpPr/>
            <p:nvPr/>
          </p:nvSpPr>
          <p:spPr>
            <a:xfrm>
              <a:off x="4472652" y="2031528"/>
              <a:ext cx="144592" cy="127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511178C-9199-AD48-8BC9-351239620BF6}"/>
                </a:ext>
              </a:extLst>
            </p:cNvPr>
            <p:cNvSpPr/>
            <p:nvPr/>
          </p:nvSpPr>
          <p:spPr>
            <a:xfrm>
              <a:off x="6581501" y="402803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5E30A4A-DBC1-094B-8E44-7E4591864D29}"/>
                </a:ext>
              </a:extLst>
            </p:cNvPr>
            <p:cNvSpPr/>
            <p:nvPr/>
          </p:nvSpPr>
          <p:spPr>
            <a:xfrm>
              <a:off x="6107718" y="377364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BE6C1AC-5CB6-674D-8970-2A32C0DEC8D8}"/>
                </a:ext>
              </a:extLst>
            </p:cNvPr>
            <p:cNvSpPr/>
            <p:nvPr/>
          </p:nvSpPr>
          <p:spPr>
            <a:xfrm>
              <a:off x="4823175" y="4626848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1964848-0877-9F4D-B1ED-AB737995C4FA}"/>
                </a:ext>
              </a:extLst>
            </p:cNvPr>
            <p:cNvSpPr/>
            <p:nvPr/>
          </p:nvSpPr>
          <p:spPr>
            <a:xfrm>
              <a:off x="7083465" y="435717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7AF14BC-881A-BF4E-92C9-39CAF9B19D27}"/>
                </a:ext>
              </a:extLst>
            </p:cNvPr>
            <p:cNvSpPr/>
            <p:nvPr/>
          </p:nvSpPr>
          <p:spPr>
            <a:xfrm>
              <a:off x="7501925" y="4626848"/>
              <a:ext cx="1555996" cy="14386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948A93-7727-1D44-A93C-9F44EFE28889}"/>
                </a:ext>
              </a:extLst>
            </p:cNvPr>
            <p:cNvSpPr/>
            <p:nvPr/>
          </p:nvSpPr>
          <p:spPr>
            <a:xfrm>
              <a:off x="2695723" y="2034856"/>
              <a:ext cx="564770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Pacman Shooter</a:t>
              </a:r>
              <a:endPara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202CEEDF-42AF-DA40-9277-236C17F25920}"/>
                </a:ext>
              </a:extLst>
            </p:cNvPr>
            <p:cNvSpPr/>
            <p:nvPr/>
          </p:nvSpPr>
          <p:spPr>
            <a:xfrm>
              <a:off x="2969795" y="415420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6ACF3E0A-FE17-9D4D-B062-383AFC366A41}"/>
                </a:ext>
              </a:extLst>
            </p:cNvPr>
            <p:cNvSpPr/>
            <p:nvPr/>
          </p:nvSpPr>
          <p:spPr>
            <a:xfrm>
              <a:off x="1116415" y="3681566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12B4581-4C33-8C4C-BEAD-52F31222B891}"/>
                </a:ext>
              </a:extLst>
            </p:cNvPr>
            <p:cNvSpPr/>
            <p:nvPr/>
          </p:nvSpPr>
          <p:spPr>
            <a:xfrm>
              <a:off x="8692171" y="177335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3070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5FE8A30-C590-044E-BE7A-0B339A5FA39E}"/>
              </a:ext>
            </a:extLst>
          </p:cNvPr>
          <p:cNvSpPr/>
          <p:nvPr/>
        </p:nvSpPr>
        <p:spPr>
          <a:xfrm>
            <a:off x="2977979" y="1119850"/>
            <a:ext cx="3657600" cy="573815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430699-78C2-4B4C-B0D3-91C113E44F95}"/>
              </a:ext>
            </a:extLst>
          </p:cNvPr>
          <p:cNvSpPr/>
          <p:nvPr/>
        </p:nvSpPr>
        <p:spPr>
          <a:xfrm>
            <a:off x="4588264" y="5470545"/>
            <a:ext cx="573269" cy="53521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BE5612-CD22-B34B-8907-0BC08527DE5B}"/>
              </a:ext>
            </a:extLst>
          </p:cNvPr>
          <p:cNvSpPr/>
          <p:nvPr/>
        </p:nvSpPr>
        <p:spPr>
          <a:xfrm>
            <a:off x="3686747" y="262353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5EA50DA-CE60-A248-A464-52702A2E1790}"/>
              </a:ext>
            </a:extLst>
          </p:cNvPr>
          <p:cNvSpPr/>
          <p:nvPr/>
        </p:nvSpPr>
        <p:spPr>
          <a:xfrm>
            <a:off x="3686747" y="1966374"/>
            <a:ext cx="144592" cy="127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3B1FBF-D8E1-114F-B227-49BF923833CC}"/>
              </a:ext>
            </a:extLst>
          </p:cNvPr>
          <p:cNvSpPr/>
          <p:nvPr/>
        </p:nvSpPr>
        <p:spPr>
          <a:xfrm>
            <a:off x="3686747" y="1173106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36427-F5AB-734C-8410-17DFBF53EE24}"/>
              </a:ext>
            </a:extLst>
          </p:cNvPr>
          <p:cNvSpPr/>
          <p:nvPr/>
        </p:nvSpPr>
        <p:spPr>
          <a:xfrm>
            <a:off x="5161533" y="1515097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BAFABC-B4C4-D64B-AD77-2B3467780131}"/>
              </a:ext>
            </a:extLst>
          </p:cNvPr>
          <p:cNvSpPr/>
          <p:nvPr/>
        </p:nvSpPr>
        <p:spPr>
          <a:xfrm>
            <a:off x="5729351" y="1402463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8B8D7-CD1A-4847-B5E7-4C6D18313B30}"/>
              </a:ext>
            </a:extLst>
          </p:cNvPr>
          <p:cNvSpPr/>
          <p:nvPr/>
        </p:nvSpPr>
        <p:spPr>
          <a:xfrm>
            <a:off x="4376642" y="140781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6915665" y="5908100"/>
            <a:ext cx="52763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일반 적으로 </a:t>
            </a:r>
            <a:r>
              <a:rPr lang="ko-KR" altLang="en-US" sz="1600" dirty="0" err="1">
                <a:latin typeface="Arial" panose="020B0604020202020204" pitchFamily="34" charset="0"/>
              </a:rPr>
              <a:t>종스크롤</a:t>
            </a:r>
            <a:r>
              <a:rPr lang="en-US" altLang="ko-KR" sz="1600" dirty="0">
                <a:latin typeface="Arial" panose="020B0604020202020204" pitchFamily="34" charset="0"/>
              </a:rPr>
              <a:t> </a:t>
            </a:r>
            <a:r>
              <a:rPr lang="ko-KR" altLang="en-US" sz="1600" dirty="0">
                <a:latin typeface="Arial" panose="020B0604020202020204" pitchFamily="34" charset="0"/>
              </a:rPr>
              <a:t>형태의 슈팅 게임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</a:p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초록색 주인공은 역시 초록색 총알  발사</a:t>
            </a:r>
            <a:endParaRPr lang="en-US" altLang="ko-KR" sz="1600" dirty="0">
              <a:latin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9E256C6-B08E-7246-9C54-BB32C25AD739}"/>
              </a:ext>
            </a:extLst>
          </p:cNvPr>
          <p:cNvSpPr/>
          <p:nvPr/>
        </p:nvSpPr>
        <p:spPr>
          <a:xfrm>
            <a:off x="5853488" y="2575384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E668A5-6E7C-D94F-BFB2-7B50CC0C73E4}"/>
              </a:ext>
            </a:extLst>
          </p:cNvPr>
          <p:cNvSpPr/>
          <p:nvPr/>
        </p:nvSpPr>
        <p:spPr>
          <a:xfrm>
            <a:off x="5853488" y="209423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098C953-DBA5-0240-95BF-C8F0D9248633}"/>
              </a:ext>
            </a:extLst>
          </p:cNvPr>
          <p:cNvSpPr/>
          <p:nvPr/>
        </p:nvSpPr>
        <p:spPr>
          <a:xfrm>
            <a:off x="4426637" y="1966374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03E0768-22FA-FA4C-B511-85EE2ECCBC7E}"/>
              </a:ext>
            </a:extLst>
          </p:cNvPr>
          <p:cNvSpPr/>
          <p:nvPr/>
        </p:nvSpPr>
        <p:spPr>
          <a:xfrm>
            <a:off x="5193276" y="2017680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A1A3FA8-AF31-9E4D-A766-497C03E48C92}"/>
              </a:ext>
            </a:extLst>
          </p:cNvPr>
          <p:cNvSpPr/>
          <p:nvPr/>
        </p:nvSpPr>
        <p:spPr>
          <a:xfrm>
            <a:off x="6770412" y="5427283"/>
            <a:ext cx="3807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>
                <a:solidFill>
                  <a:srgbClr val="92D050"/>
                </a:solidFill>
                <a:latin typeface="Arial" panose="020B0604020202020204" pitchFamily="34" charset="0"/>
              </a:rPr>
              <a:t>일반 슈팅 상태 </a:t>
            </a:r>
            <a:r>
              <a:rPr lang="en-US" altLang="ko-KR" sz="2400" b="1" dirty="0">
                <a:solidFill>
                  <a:srgbClr val="92D050"/>
                </a:solidFill>
                <a:latin typeface="Arial" panose="020B0604020202020204" pitchFamily="34" charset="0"/>
              </a:rPr>
              <a:t>(</a:t>
            </a:r>
            <a:r>
              <a:rPr lang="ko-KR" altLang="en-US" sz="2400" b="1" dirty="0">
                <a:solidFill>
                  <a:srgbClr val="92D050"/>
                </a:solidFill>
                <a:latin typeface="Arial" panose="020B0604020202020204" pitchFamily="34" charset="0"/>
              </a:rPr>
              <a:t>발사 모드</a:t>
            </a:r>
            <a:r>
              <a:rPr lang="en-US" altLang="ko-KR" sz="2400" b="1" dirty="0">
                <a:solidFill>
                  <a:srgbClr val="92D050"/>
                </a:solidFill>
                <a:latin typeface="Arial" panose="020B0604020202020204" pitchFamily="34" charset="0"/>
              </a:rPr>
              <a:t>)</a:t>
            </a:r>
            <a:endParaRPr lang="en-US" sz="2400" b="1" dirty="0">
              <a:solidFill>
                <a:srgbClr val="92D050"/>
              </a:solidFill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CB3C05-DFEE-BB44-8BA5-5D923661AE88}"/>
              </a:ext>
            </a:extLst>
          </p:cNvPr>
          <p:cNvGraphicFramePr>
            <a:graphicFrameLocks noGrp="1"/>
          </p:cNvGraphicFramePr>
          <p:nvPr/>
        </p:nvGraphicFramePr>
        <p:xfrm>
          <a:off x="3019278" y="6598141"/>
          <a:ext cx="2094085" cy="1413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07042470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127534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593968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2294285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019249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297333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05294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3777132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6994984"/>
                    </a:ext>
                  </a:extLst>
                </a:gridCol>
                <a:gridCol w="219565">
                  <a:extLst>
                    <a:ext uri="{9D8B030D-6E8A-4147-A177-3AD203B41FA5}">
                      <a16:colId xmlns:a16="http://schemas.microsoft.com/office/drawing/2014/main" val="603662398"/>
                    </a:ext>
                  </a:extLst>
                </a:gridCol>
              </a:tblGrid>
              <a:tr h="141381">
                <a:tc>
                  <a:txBody>
                    <a:bodyPr/>
                    <a:lstStyle/>
                    <a:p>
                      <a:endParaRPr lang="en-US" sz="300" dirty="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394246"/>
                  </a:ext>
                </a:extLst>
              </a:tr>
            </a:tbl>
          </a:graphicData>
        </a:graphic>
      </p:graphicFrame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1 </a:t>
            </a:r>
            <a:r>
              <a:rPr lang="ko-KR" altLang="en-US" sz="4400" dirty="0" err="1"/>
              <a:t>팩맨</a:t>
            </a:r>
            <a:r>
              <a:rPr lang="ko-KR" altLang="en-US" sz="4400" dirty="0"/>
              <a:t> </a:t>
            </a:r>
            <a:r>
              <a:rPr lang="ko-KR" altLang="en-US" sz="4400" dirty="0" err="1"/>
              <a:t>슈터</a:t>
            </a:r>
            <a:r>
              <a:rPr lang="ko-KR" altLang="en-US" sz="4400" dirty="0"/>
              <a:t> 장르 스테이지 방식</a:t>
            </a:r>
            <a:endParaRPr lang="en-US" sz="4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330C053-41AE-4349-A4D4-7959B686D084}"/>
              </a:ext>
            </a:extLst>
          </p:cNvPr>
          <p:cNvSpPr/>
          <p:nvPr/>
        </p:nvSpPr>
        <p:spPr>
          <a:xfrm>
            <a:off x="4802855" y="5405687"/>
            <a:ext cx="142681" cy="1261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11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5FE8A30-C590-044E-BE7A-0B339A5FA39E}"/>
              </a:ext>
            </a:extLst>
          </p:cNvPr>
          <p:cNvSpPr/>
          <p:nvPr/>
        </p:nvSpPr>
        <p:spPr>
          <a:xfrm>
            <a:off x="2977979" y="1119850"/>
            <a:ext cx="3657600" cy="573815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430699-78C2-4B4C-B0D3-91C113E44F95}"/>
              </a:ext>
            </a:extLst>
          </p:cNvPr>
          <p:cNvSpPr/>
          <p:nvPr/>
        </p:nvSpPr>
        <p:spPr>
          <a:xfrm>
            <a:off x="4588264" y="5470545"/>
            <a:ext cx="573269" cy="53521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3B1FBF-D8E1-114F-B227-49BF923833CC}"/>
              </a:ext>
            </a:extLst>
          </p:cNvPr>
          <p:cNvSpPr/>
          <p:nvPr/>
        </p:nvSpPr>
        <p:spPr>
          <a:xfrm>
            <a:off x="3470414" y="133820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36427-F5AB-734C-8410-17DFBF53EE24}"/>
              </a:ext>
            </a:extLst>
          </p:cNvPr>
          <p:cNvSpPr/>
          <p:nvPr/>
        </p:nvSpPr>
        <p:spPr>
          <a:xfrm>
            <a:off x="5161533" y="1515097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BAFABC-B4C4-D64B-AD77-2B3467780131}"/>
              </a:ext>
            </a:extLst>
          </p:cNvPr>
          <p:cNvSpPr/>
          <p:nvPr/>
        </p:nvSpPr>
        <p:spPr>
          <a:xfrm>
            <a:off x="5729351" y="1402463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8B8D7-CD1A-4847-B5E7-4C6D18313B30}"/>
              </a:ext>
            </a:extLst>
          </p:cNvPr>
          <p:cNvSpPr/>
          <p:nvPr/>
        </p:nvSpPr>
        <p:spPr>
          <a:xfrm>
            <a:off x="4376642" y="140781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6771892" y="1749916"/>
            <a:ext cx="527633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r>
              <a:rPr lang="en-US" altLang="ko-KR" sz="1600" dirty="0">
                <a:latin typeface="Arial" panose="020B0604020202020204" pitchFamily="34" charset="0"/>
              </a:rPr>
              <a:t>G</a:t>
            </a:r>
            <a:r>
              <a:rPr lang="ko-KR" altLang="en-US" sz="1600" dirty="0">
                <a:latin typeface="Arial" panose="020B0604020202020204" pitchFamily="34" charset="0"/>
              </a:rPr>
              <a:t>키를 눌러 </a:t>
            </a:r>
            <a:r>
              <a:rPr lang="en-US" altLang="ko-KR" sz="1600" dirty="0">
                <a:latin typeface="Arial" panose="020B0604020202020204" pitchFamily="34" charset="0"/>
              </a:rPr>
              <a:t>3</a:t>
            </a:r>
            <a:r>
              <a:rPr lang="ko-KR" altLang="en-US" sz="1600" dirty="0">
                <a:latin typeface="Arial" panose="020B0604020202020204" pitchFamily="34" charset="0"/>
              </a:rPr>
              <a:t>초 동안 흡수 모드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 필드 상에 적이 쏜 같은 색상의 총알을 습득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ko-KR" altLang="en-US" sz="1600" dirty="0">
                <a:latin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dirty="0"/>
              <a:t>※</a:t>
            </a:r>
            <a:r>
              <a:rPr lang="ko-KR" altLang="en-US" sz="1600" dirty="0">
                <a:latin typeface="Arial" panose="020B0604020202020204" pitchFamily="34" charset="0"/>
              </a:rPr>
              <a:t> 흡수 모드 동안</a:t>
            </a:r>
            <a:r>
              <a:rPr lang="en-US" altLang="ko-KR" sz="1600" dirty="0">
                <a:latin typeface="Arial" panose="020B0604020202020204" pitchFamily="34" charset="0"/>
              </a:rPr>
              <a:t>,</a:t>
            </a:r>
            <a:r>
              <a:rPr lang="ko-KR" altLang="en-US" sz="1600" dirty="0">
                <a:latin typeface="Arial" panose="020B0604020202020204" pitchFamily="34" charset="0"/>
              </a:rPr>
              <a:t> 총알을 발사 불가능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sz="1600" strike="sngStrike" dirty="0"/>
              <a:t>※</a:t>
            </a:r>
            <a:r>
              <a:rPr lang="ko-KR" altLang="en-US" sz="1800" strike="sngStrike" dirty="0">
                <a:latin typeface="Arial" panose="020B0604020202020204" pitchFamily="34" charset="0"/>
              </a:rPr>
              <a:t> </a:t>
            </a:r>
            <a:r>
              <a:rPr lang="ko-KR" altLang="en-US" sz="1600" strike="sngStrike" dirty="0">
                <a:latin typeface="Arial" panose="020B0604020202020204" pitchFamily="34" charset="0"/>
              </a:rPr>
              <a:t>다른 오브젝트나 적의 특별 스킬은 </a:t>
            </a:r>
            <a:r>
              <a:rPr lang="ko-KR" altLang="en-US" sz="1600" strike="sngStrike" dirty="0" err="1">
                <a:latin typeface="Arial" panose="020B0604020202020204" pitchFamily="34" charset="0"/>
              </a:rPr>
              <a:t>데미지를</a:t>
            </a:r>
            <a:r>
              <a:rPr lang="ko-KR" altLang="en-US" sz="1600" strike="sngStrike" dirty="0">
                <a:latin typeface="Arial" panose="020B0604020202020204" pitchFamily="34" charset="0"/>
              </a:rPr>
              <a:t> 받을 수 있다</a:t>
            </a:r>
            <a:endParaRPr lang="en-US" altLang="ko-KR" sz="1600" strike="sngStrike" dirty="0">
              <a:latin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040FB1-1EEC-204B-8511-7A371B028A57}"/>
              </a:ext>
            </a:extLst>
          </p:cNvPr>
          <p:cNvSpPr/>
          <p:nvPr/>
        </p:nvSpPr>
        <p:spPr>
          <a:xfrm>
            <a:off x="6771892" y="1171630"/>
            <a:ext cx="3191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 err="1">
                <a:solidFill>
                  <a:srgbClr val="FFC000"/>
                </a:solidFill>
                <a:latin typeface="Arial" panose="020B0604020202020204" pitchFamily="34" charset="0"/>
              </a:rPr>
              <a:t>팩맨</a:t>
            </a:r>
            <a:r>
              <a:rPr lang="ko-KR" altLang="en-US" sz="2400" b="1" dirty="0">
                <a:solidFill>
                  <a:srgbClr val="FFC000"/>
                </a:solidFill>
                <a:latin typeface="Arial" panose="020B0604020202020204" pitchFamily="34" charset="0"/>
              </a:rPr>
              <a:t> 상태  </a:t>
            </a:r>
            <a:r>
              <a:rPr lang="en-US" altLang="ko-KR" sz="2400" b="1" dirty="0">
                <a:solidFill>
                  <a:srgbClr val="FFC000"/>
                </a:solidFill>
                <a:latin typeface="Arial" panose="020B0604020202020204" pitchFamily="34" charset="0"/>
              </a:rPr>
              <a:t>(</a:t>
            </a:r>
            <a:r>
              <a:rPr lang="ko-KR" altLang="en-US" sz="2400" b="1" dirty="0">
                <a:solidFill>
                  <a:srgbClr val="FFC000"/>
                </a:solidFill>
                <a:latin typeface="Arial" panose="020B0604020202020204" pitchFamily="34" charset="0"/>
              </a:rPr>
              <a:t>흡수 모드</a:t>
            </a:r>
            <a:r>
              <a:rPr lang="en-US" altLang="ko-KR" sz="2400" b="1" dirty="0">
                <a:solidFill>
                  <a:srgbClr val="FFC000"/>
                </a:solidFill>
                <a:latin typeface="Arial" panose="020B0604020202020204" pitchFamily="34" charset="0"/>
              </a:rPr>
              <a:t>)</a:t>
            </a:r>
            <a:endParaRPr lang="en-US" sz="2400" b="1" dirty="0">
              <a:solidFill>
                <a:srgbClr val="FFC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6BF9E92-6C4D-9C4E-9F53-108C7F98F4D9}"/>
              </a:ext>
            </a:extLst>
          </p:cNvPr>
          <p:cNvSpPr/>
          <p:nvPr/>
        </p:nvSpPr>
        <p:spPr>
          <a:xfrm>
            <a:off x="3882225" y="393302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0ABE7D5-27C9-0249-8DFD-342D77E5FA9C}"/>
              </a:ext>
            </a:extLst>
          </p:cNvPr>
          <p:cNvSpPr/>
          <p:nvPr/>
        </p:nvSpPr>
        <p:spPr>
          <a:xfrm>
            <a:off x="3475221" y="3462388"/>
            <a:ext cx="144592" cy="127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1DA9F04-467F-E648-84A0-EDDC69ACF802}"/>
              </a:ext>
            </a:extLst>
          </p:cNvPr>
          <p:cNvSpPr/>
          <p:nvPr/>
        </p:nvSpPr>
        <p:spPr>
          <a:xfrm>
            <a:off x="5924829" y="4092043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383A73-FA59-C64D-80A6-46539973BBFD}"/>
              </a:ext>
            </a:extLst>
          </p:cNvPr>
          <p:cNvSpPr/>
          <p:nvPr/>
        </p:nvSpPr>
        <p:spPr>
          <a:xfrm>
            <a:off x="6048570" y="3444933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9C4F0D3-BF8D-BA45-9F1D-251B966D8C51}"/>
              </a:ext>
            </a:extLst>
          </p:cNvPr>
          <p:cNvSpPr/>
          <p:nvPr/>
        </p:nvSpPr>
        <p:spPr>
          <a:xfrm>
            <a:off x="3399073" y="2922262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3DAEF2C-0FBE-4840-A920-B7511E7DF000}"/>
              </a:ext>
            </a:extLst>
          </p:cNvPr>
          <p:cNvSpPr/>
          <p:nvPr/>
        </p:nvSpPr>
        <p:spPr>
          <a:xfrm>
            <a:off x="5996169" y="2941399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C0D7A373-5A95-974E-8710-388E5609D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026545"/>
              </p:ext>
            </p:extLst>
          </p:nvPr>
        </p:nvGraphicFramePr>
        <p:xfrm>
          <a:off x="3019278" y="6598141"/>
          <a:ext cx="2094085" cy="1413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07042470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127534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593968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2294285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019249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297333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05294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3777132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6994984"/>
                    </a:ext>
                  </a:extLst>
                </a:gridCol>
                <a:gridCol w="219565">
                  <a:extLst>
                    <a:ext uri="{9D8B030D-6E8A-4147-A177-3AD203B41FA5}">
                      <a16:colId xmlns:a16="http://schemas.microsoft.com/office/drawing/2014/main" val="603662398"/>
                    </a:ext>
                  </a:extLst>
                </a:gridCol>
              </a:tblGrid>
              <a:tr h="141381"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394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217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199" y="222885"/>
            <a:ext cx="1024432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3 </a:t>
            </a:r>
            <a:r>
              <a:rPr lang="ko-KR" altLang="en-US" sz="4400" dirty="0"/>
              <a:t>의거</a:t>
            </a:r>
            <a:r>
              <a:rPr lang="en-US" altLang="ko-KR" sz="4400" dirty="0"/>
              <a:t>(Terror or punishment) </a:t>
            </a:r>
            <a:r>
              <a:rPr lang="ko-KR" altLang="en-US" sz="4400" dirty="0"/>
              <a:t> </a:t>
            </a:r>
            <a:r>
              <a:rPr lang="en-US" altLang="ko-KR" sz="4400" dirty="0"/>
              <a:t> </a:t>
            </a:r>
            <a:endParaRPr lang="en-US" sz="4400" dirty="0"/>
          </a:p>
        </p:txBody>
      </p:sp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838199" y="1690686"/>
            <a:ext cx="11353801" cy="4073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 algn="l">
              <a:buSzPts val="4400"/>
              <a:buFontTx/>
              <a:buChar char="-"/>
            </a:pPr>
            <a:r>
              <a:rPr lang="ko-KR" altLang="en-US" sz="3200" dirty="0">
                <a:latin typeface="Arial" panose="020B0604020202020204" pitchFamily="34" charset="0"/>
              </a:rPr>
              <a:t>일제 시대 </a:t>
            </a:r>
            <a:r>
              <a:rPr lang="en-US" altLang="ko-KR" sz="3200" dirty="0">
                <a:latin typeface="Arial" panose="020B0604020202020204" pitchFamily="34" charset="0"/>
              </a:rPr>
              <a:t>‘</a:t>
            </a:r>
            <a:r>
              <a:rPr lang="ko-KR" altLang="en-US" sz="3200" dirty="0">
                <a:latin typeface="Arial" panose="020B0604020202020204" pitchFamily="34" charset="0"/>
              </a:rPr>
              <a:t>의열단</a:t>
            </a:r>
            <a:r>
              <a:rPr lang="en-US" altLang="ko-KR" sz="3200" dirty="0">
                <a:latin typeface="Arial" panose="020B0604020202020204" pitchFamily="34" charset="0"/>
              </a:rPr>
              <a:t>’</a:t>
            </a:r>
            <a:r>
              <a:rPr lang="ko-KR" altLang="en-US" sz="3200" dirty="0">
                <a:latin typeface="Arial" panose="020B0604020202020204" pitchFamily="34" charset="0"/>
              </a:rPr>
              <a:t>에서 아이디어를 얻음</a:t>
            </a:r>
            <a:r>
              <a:rPr lang="en-US" altLang="ko-KR" sz="3200" dirty="0">
                <a:latin typeface="Arial" panose="020B0604020202020204" pitchFamily="34" charset="0"/>
              </a:rPr>
              <a:t>.</a:t>
            </a: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marL="457200" indent="-457200" algn="l">
              <a:buSzPts val="4400"/>
              <a:buFontTx/>
              <a:buChar char="-"/>
            </a:pPr>
            <a:r>
              <a:rPr lang="ko-KR" altLang="en-US" sz="3200" dirty="0">
                <a:latin typeface="Arial" panose="020B0604020202020204" pitchFamily="34" charset="0"/>
              </a:rPr>
              <a:t>하지만 일제 시대와 실질적인 고증보다 가상의 국가</a:t>
            </a: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ko-KR" altLang="en-US" sz="3200" dirty="0">
                <a:latin typeface="Arial" panose="020B0604020202020204" pitchFamily="34" charset="0"/>
              </a:rPr>
              <a:t>에서 독립 운동을 하는 것</a:t>
            </a: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marL="457200" indent="-457200" algn="l">
              <a:buSzPts val="4400"/>
              <a:buFontTx/>
              <a:buChar char="-"/>
            </a:pPr>
            <a:r>
              <a:rPr lang="ko-KR" altLang="en-US" sz="3200" u="sng" dirty="0" err="1">
                <a:solidFill>
                  <a:srgbClr val="FF0000"/>
                </a:solidFill>
                <a:latin typeface="Arial" panose="020B0604020202020204" pitchFamily="34" charset="0"/>
              </a:rPr>
              <a:t>불릿</a:t>
            </a:r>
            <a:r>
              <a:rPr lang="ko-KR" altLang="en-US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 타임을 딱 한번 사용 할 수 있다</a:t>
            </a:r>
            <a:r>
              <a:rPr lang="en-US" altLang="ko-KR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.</a:t>
            </a:r>
            <a:r>
              <a:rPr lang="ko-KR" altLang="en-US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endParaRPr lang="en-US" altLang="ko-KR" sz="3200" u="sng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ko-KR" altLang="en-US" sz="3200" dirty="0">
                <a:latin typeface="Arial" panose="020B0604020202020204" pitchFamily="34" charset="0"/>
              </a:rPr>
              <a:t>나이프 </a:t>
            </a:r>
            <a:r>
              <a:rPr lang="en-US" altLang="ko-KR" sz="3200" dirty="0">
                <a:latin typeface="Arial" panose="020B0604020202020204" pitchFamily="34" charset="0"/>
              </a:rPr>
              <a:t>,</a:t>
            </a:r>
            <a:r>
              <a:rPr lang="ko-KR" altLang="en-US" sz="3200" dirty="0">
                <a:latin typeface="Arial" panose="020B0604020202020204" pitchFamily="34" charset="0"/>
              </a:rPr>
              <a:t> 총기 </a:t>
            </a:r>
            <a:r>
              <a:rPr lang="en-US" altLang="ko-KR" sz="3200" dirty="0">
                <a:latin typeface="Arial" panose="020B0604020202020204" pitchFamily="34" charset="0"/>
              </a:rPr>
              <a:t>1</a:t>
            </a:r>
            <a:r>
              <a:rPr lang="ko-KR" altLang="en-US" sz="3200" dirty="0">
                <a:latin typeface="Arial" panose="020B0604020202020204" pitchFamily="34" charset="0"/>
              </a:rPr>
              <a:t>발 </a:t>
            </a:r>
            <a:r>
              <a:rPr lang="en-US" altLang="ko-KR" sz="3200" dirty="0">
                <a:latin typeface="Arial" panose="020B0604020202020204" pitchFamily="34" charset="0"/>
              </a:rPr>
              <a:t>,</a:t>
            </a:r>
            <a:r>
              <a:rPr lang="ko-KR" altLang="en-US" sz="3200" dirty="0">
                <a:latin typeface="Arial" panose="020B0604020202020204" pitchFamily="34" charset="0"/>
              </a:rPr>
              <a:t> 폭탄 던지기 무조건 </a:t>
            </a:r>
            <a:r>
              <a:rPr lang="ko-KR" altLang="en-US" sz="3200" dirty="0" err="1">
                <a:latin typeface="Arial" panose="020B0604020202020204" pitchFamily="34" charset="0"/>
              </a:rPr>
              <a:t>타켓을</a:t>
            </a:r>
            <a:r>
              <a:rPr lang="ko-KR" altLang="en-US" sz="3200" dirty="0">
                <a:latin typeface="Arial" panose="020B0604020202020204" pitchFamily="34" charset="0"/>
              </a:rPr>
              <a:t> </a:t>
            </a:r>
            <a:r>
              <a:rPr lang="ko-KR" altLang="en-US" sz="3200" dirty="0" err="1">
                <a:latin typeface="Arial" panose="020B0604020202020204" pitchFamily="34" charset="0"/>
              </a:rPr>
              <a:t>제거하면된다</a:t>
            </a:r>
            <a:r>
              <a:rPr lang="en-US" altLang="ko-KR" sz="3200" dirty="0">
                <a:latin typeface="Arial" panose="020B0604020202020204" pitchFamily="34" charset="0"/>
              </a:rPr>
              <a:t>.</a:t>
            </a: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en-US" altLang="ko-KR" sz="3200" dirty="0">
                <a:latin typeface="Arial" panose="020B0604020202020204" pitchFamily="34" charset="0"/>
              </a:rPr>
              <a:t>-</a:t>
            </a:r>
            <a:r>
              <a:rPr lang="ko-KR" altLang="en-US" sz="3200" dirty="0">
                <a:latin typeface="Arial" panose="020B0604020202020204" pitchFamily="34" charset="0"/>
              </a:rPr>
              <a:t> </a:t>
            </a:r>
            <a:r>
              <a:rPr lang="ko-KR" altLang="en-US" sz="3200" dirty="0" err="1">
                <a:latin typeface="Arial" panose="020B0604020202020204" pitchFamily="34" charset="0"/>
              </a:rPr>
              <a:t>잡임</a:t>
            </a:r>
            <a:r>
              <a:rPr lang="ko-KR" altLang="en-US" sz="3200" dirty="0">
                <a:latin typeface="Arial" panose="020B0604020202020204" pitchFamily="34" charset="0"/>
              </a:rPr>
              <a:t> 액션 게임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37896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dirty="0"/>
              <a:t>Idea 4 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B5EE74-8C9F-A94F-B792-BF965AAB0BBC}"/>
              </a:ext>
            </a:extLst>
          </p:cNvPr>
          <p:cNvSpPr/>
          <p:nvPr/>
        </p:nvSpPr>
        <p:spPr>
          <a:xfrm>
            <a:off x="3272315" y="735518"/>
            <a:ext cx="533671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 err="1"/>
              <a:t>종스크롤</a:t>
            </a:r>
            <a:r>
              <a:rPr lang="ko-KR" altLang="en-US" sz="3200" dirty="0"/>
              <a:t> </a:t>
            </a:r>
            <a:r>
              <a:rPr lang="ko-KR" altLang="en-US" sz="3200" dirty="0" err="1"/>
              <a:t>스와이프</a:t>
            </a:r>
            <a:r>
              <a:rPr lang="ko-KR" altLang="en-US" sz="3200" dirty="0"/>
              <a:t> </a:t>
            </a:r>
            <a:r>
              <a:rPr lang="ko-KR" altLang="en-US" sz="3200" dirty="0" err="1"/>
              <a:t>공던지기</a:t>
            </a:r>
            <a:endParaRPr lang="en-US" sz="3200" dirty="0"/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BA945256-7FB9-E441-9DEF-512E6E6A517E}"/>
              </a:ext>
            </a:extLst>
          </p:cNvPr>
          <p:cNvSpPr/>
          <p:nvPr/>
        </p:nvSpPr>
        <p:spPr>
          <a:xfrm>
            <a:off x="4247188" y="3292720"/>
            <a:ext cx="1008993" cy="977462"/>
          </a:xfrm>
          <a:prstGeom prst="plus">
            <a:avLst>
              <a:gd name="adj" fmla="val 41129"/>
            </a:avLst>
          </a:prstGeom>
          <a:solidFill>
            <a:schemeClr val="accent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524ED7-C054-E549-9178-5D46C6E28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67121"/>
            <a:ext cx="2818369" cy="5071596"/>
          </a:xfrm>
          <a:prstGeom prst="rect">
            <a:avLst/>
          </a:prstGeom>
        </p:spPr>
      </p:pic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3727601" y="5532437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3200" dirty="0"/>
              <a:t>Designer’s inspire</a:t>
            </a:r>
            <a:endParaRPr lang="ko-KR" alt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249B6-8B60-A546-8A5D-D00B1D914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1642" y="2354316"/>
            <a:ext cx="5614780" cy="33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0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2342493" y="266271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ko-KR" altLang="en-US" dirty="0"/>
              <a:t>태초의 시작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E24C70-A84C-5844-8AA2-E77E1C2CA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504" y="1690688"/>
            <a:ext cx="8128000" cy="4572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FE61B5D-B650-AD4E-A4CA-89B1FDD06D90}"/>
                  </a:ext>
                </a:extLst>
              </p14:cNvPr>
              <p14:cNvContentPartPr/>
              <p14:nvPr/>
            </p14:nvContentPartPr>
            <p14:xfrm>
              <a:off x="3545383" y="4512492"/>
              <a:ext cx="90000" cy="218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FE61B5D-B650-AD4E-A4CA-89B1FDD06D9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36383" y="4503852"/>
                <a:ext cx="1076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60E11EF-6A4B-AD45-949B-18F5F86E5266}"/>
                  </a:ext>
                </a:extLst>
              </p14:cNvPr>
              <p14:cNvContentPartPr/>
              <p14:nvPr/>
            </p14:nvContentPartPr>
            <p14:xfrm>
              <a:off x="3598303" y="4545972"/>
              <a:ext cx="141120" cy="259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60E11EF-6A4B-AD45-949B-18F5F86E526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89663" y="4537332"/>
                <a:ext cx="158760" cy="4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5733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592244" y="583905"/>
            <a:ext cx="9341583" cy="18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altLang="ko-KR" sz="2000" dirty="0" err="1">
                <a:latin typeface="+mj-ea"/>
              </a:rPr>
              <a:t>Time.deltatime</a:t>
            </a:r>
            <a:r>
              <a:rPr lang="ko-KR" altLang="en-US" sz="2000" dirty="0">
                <a:latin typeface="+mj-ea"/>
              </a:rPr>
              <a:t>에 따라 </a:t>
            </a:r>
            <a:r>
              <a:rPr lang="en-US" altLang="ko-KR" sz="2000" dirty="0" err="1">
                <a:latin typeface="+mj-ea"/>
              </a:rPr>
              <a:t>Verticall</a:t>
            </a:r>
            <a:r>
              <a:rPr lang="en-US" altLang="ko-KR" sz="2000" dirty="0">
                <a:latin typeface="+mj-ea"/>
              </a:rPr>
              <a:t> Scroll </a:t>
            </a:r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2800"/>
              <a:buNone/>
            </a:pPr>
            <a:endParaRPr lang="en-US" altLang="ko-KR" sz="2000" dirty="0">
              <a:latin typeface="+mj-ea"/>
            </a:endParaRPr>
          </a:p>
          <a:p>
            <a:pPr marL="228600" lvl="0" indent="-228600"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altLang="ko-KR" sz="2000" dirty="0">
                <a:latin typeface="+mj-ea"/>
              </a:rPr>
              <a:t>Block</a:t>
            </a:r>
            <a:r>
              <a:rPr lang="ko-KR" altLang="en-US" sz="2000" dirty="0">
                <a:latin typeface="+mj-ea"/>
              </a:rPr>
              <a:t>들을 움직이지 않음</a:t>
            </a:r>
          </a:p>
          <a:p>
            <a:pPr marL="228600" lvl="0" indent="-228600">
              <a:lnSpc>
                <a:spcPct val="80000"/>
              </a:lnSpc>
              <a:buSzPts val="2800"/>
            </a:pPr>
            <a:r>
              <a:rPr lang="ko-KR" altLang="en-US" sz="2000" dirty="0">
                <a:latin typeface="+mj-ea"/>
              </a:rPr>
              <a:t>캐릭터가 뒤에 스크롤 의해서 압축되면 캐릭터 사망</a:t>
            </a:r>
          </a:p>
          <a:p>
            <a:pPr marL="228600" lvl="0" indent="-228600">
              <a:lnSpc>
                <a:spcPct val="80000"/>
              </a:lnSpc>
              <a:buSzPts val="2800"/>
            </a:pPr>
            <a:r>
              <a:rPr lang="ko-KR" altLang="en-US" sz="2000" dirty="0">
                <a:latin typeface="+mj-ea"/>
              </a:rPr>
              <a:t>떨어진 물건은 다시 회수 할 수 있음 일부 철제 배치 가능</a:t>
            </a:r>
            <a:endParaRPr lang="ko-KR" altLang="en-US" sz="2000" dirty="0">
              <a:latin typeface="+mj-ea"/>
              <a:ea typeface="+mj-ea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sz="2000" dirty="0">
                <a:latin typeface="+mj-ea"/>
                <a:ea typeface="+mj-ea"/>
              </a:rPr>
            </a:br>
            <a:endParaRPr sz="2000" dirty="0">
              <a:latin typeface="+mj-ea"/>
              <a:ea typeface="+mj-ea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C9E5D6-F55A-DB47-818C-8EF73C6450CB}"/>
              </a:ext>
            </a:extLst>
          </p:cNvPr>
          <p:cNvGraphicFramePr>
            <a:graphicFrameLocks noGrp="1"/>
          </p:cNvGraphicFramePr>
          <p:nvPr/>
        </p:nvGraphicFramePr>
        <p:xfrm>
          <a:off x="1846256" y="2507787"/>
          <a:ext cx="5470312" cy="4274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3789">
                  <a:extLst>
                    <a:ext uri="{9D8B030D-6E8A-4147-A177-3AD203B41FA5}">
                      <a16:colId xmlns:a16="http://schemas.microsoft.com/office/drawing/2014/main" val="2736414946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372392574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122363243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95203229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725500327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72867401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7265435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39570225"/>
                    </a:ext>
                  </a:extLst>
                </a:gridCol>
              </a:tblGrid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834677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539771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641358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73642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7688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20694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216260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85940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9B9EE37-63B5-754B-9DFB-9FFD037C4CDF}"/>
              </a:ext>
            </a:extLst>
          </p:cNvPr>
          <p:cNvSpPr/>
          <p:nvPr/>
        </p:nvSpPr>
        <p:spPr>
          <a:xfrm>
            <a:off x="3320262" y="3448656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C9FF45F-D8D3-444C-819E-5F68852768EC}"/>
              </a:ext>
            </a:extLst>
          </p:cNvPr>
          <p:cNvSpPr/>
          <p:nvPr/>
        </p:nvSpPr>
        <p:spPr>
          <a:xfrm>
            <a:off x="5450033" y="3463042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8311242-C9C7-AC40-8E8C-F419089A5E14}"/>
              </a:ext>
            </a:extLst>
          </p:cNvPr>
          <p:cNvSpPr/>
          <p:nvPr/>
        </p:nvSpPr>
        <p:spPr>
          <a:xfrm>
            <a:off x="6783486" y="3416927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0E313CE-3636-FB49-A1AC-D1183857A305}"/>
              </a:ext>
            </a:extLst>
          </p:cNvPr>
          <p:cNvSpPr/>
          <p:nvPr/>
        </p:nvSpPr>
        <p:spPr>
          <a:xfrm>
            <a:off x="2663365" y="3989938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567EE9-2D35-7D48-9020-0E17D91CC6BD}"/>
              </a:ext>
            </a:extLst>
          </p:cNvPr>
          <p:cNvCxnSpPr/>
          <p:nvPr/>
        </p:nvCxnSpPr>
        <p:spPr>
          <a:xfrm>
            <a:off x="1846264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EC5553-2035-C54D-8174-F2B4DA89792B}"/>
              </a:ext>
            </a:extLst>
          </p:cNvPr>
          <p:cNvCxnSpPr/>
          <p:nvPr/>
        </p:nvCxnSpPr>
        <p:spPr>
          <a:xfrm>
            <a:off x="7316568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216254A-C393-AE45-B12A-2BE316471071}"/>
              </a:ext>
            </a:extLst>
          </p:cNvPr>
          <p:cNvSpPr/>
          <p:nvPr/>
        </p:nvSpPr>
        <p:spPr>
          <a:xfrm rot="16200000">
            <a:off x="5415163" y="5443489"/>
            <a:ext cx="167984" cy="64865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D2AB12-612B-A34B-8F59-B0FB3F44D5B4}"/>
              </a:ext>
            </a:extLst>
          </p:cNvPr>
          <p:cNvSpPr/>
          <p:nvPr/>
        </p:nvSpPr>
        <p:spPr>
          <a:xfrm>
            <a:off x="5365964" y="5474242"/>
            <a:ext cx="168138" cy="16798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AD5756-3B49-F346-BFC8-0BA0AD3D8614}"/>
              </a:ext>
            </a:extLst>
          </p:cNvPr>
          <p:cNvCxnSpPr>
            <a:cxnSpLocks/>
          </p:cNvCxnSpPr>
          <p:nvPr/>
        </p:nvCxnSpPr>
        <p:spPr>
          <a:xfrm flipV="1">
            <a:off x="5450033" y="3707945"/>
            <a:ext cx="0" cy="1747686"/>
          </a:xfrm>
          <a:prstGeom prst="line">
            <a:avLst/>
          </a:prstGeom>
          <a:ln w="47625"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4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412950" y="7610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Vertical Scroll Swipe</a:t>
            </a:r>
            <a:endParaRPr strike="sngStrike"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1067373" y="1017572"/>
            <a:ext cx="9341583" cy="18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*</a:t>
            </a: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 그리드 단위로 </a:t>
            </a: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픽셀</a:t>
            </a:r>
            <a:r>
              <a:rPr lang="en-US" altLang="ko-KR" sz="2000" dirty="0">
                <a:latin typeface="+mj-ea"/>
                <a:ea typeface="+mj-ea"/>
              </a:rPr>
              <a:t>/</a:t>
            </a:r>
            <a:r>
              <a:rPr lang="ko-KR" altLang="en-US" sz="2000" dirty="0">
                <a:latin typeface="+mj-ea"/>
                <a:ea typeface="+mj-ea"/>
              </a:rPr>
              <a:t>초 </a:t>
            </a:r>
            <a:r>
              <a:rPr lang="en-US" altLang="ko-KR" sz="2000" dirty="0">
                <a:latin typeface="+mj-ea"/>
                <a:ea typeface="+mj-ea"/>
              </a:rPr>
              <a:t>Vertical Scroll</a:t>
            </a:r>
            <a:r>
              <a:rPr lang="ko-KR" altLang="en-US" sz="2000" dirty="0">
                <a:latin typeface="+mj-ea"/>
                <a:ea typeface="+mj-ea"/>
              </a:rPr>
              <a:t> 이동</a:t>
            </a:r>
            <a:endParaRPr lang="en-US" altLang="ko-KR" sz="2000" dirty="0">
              <a:latin typeface="+mj-ea"/>
              <a:ea typeface="+mj-ea"/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Swipe Brick</a:t>
            </a:r>
            <a:r>
              <a:rPr lang="ko-KR" altLang="en-US" sz="2000" dirty="0" err="1">
                <a:latin typeface="+mj-ea"/>
                <a:ea typeface="+mj-ea"/>
              </a:rPr>
              <a:t>를</a:t>
            </a:r>
            <a:r>
              <a:rPr lang="ko-KR" altLang="en-US" sz="2000" dirty="0">
                <a:latin typeface="+mj-ea"/>
                <a:ea typeface="+mj-ea"/>
              </a:rPr>
              <a:t> 베이스로 하되</a:t>
            </a:r>
            <a:r>
              <a:rPr lang="en-US" altLang="ko-KR" sz="2000" dirty="0">
                <a:latin typeface="+mj-ea"/>
                <a:ea typeface="+mj-ea"/>
              </a:rPr>
              <a:t>,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en-US" altLang="ko-KR" sz="2000" dirty="0">
                <a:latin typeface="+mj-ea"/>
                <a:ea typeface="+mj-ea"/>
              </a:rPr>
              <a:t>180</a:t>
            </a:r>
            <a:r>
              <a:rPr lang="ko-KR" altLang="en-US" sz="2000" dirty="0">
                <a:latin typeface="+mj-ea"/>
                <a:ea typeface="+mj-ea"/>
              </a:rPr>
              <a:t>도 조준 가능</a:t>
            </a:r>
            <a:endParaRPr lang="en-US" altLang="ko-KR" sz="2000" dirty="0">
              <a:latin typeface="+mj-ea"/>
              <a:ea typeface="+mj-ea"/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적도 나를 공격할 수 있게끔 하는 것을 고려</a:t>
            </a:r>
            <a:r>
              <a:rPr lang="en-US" altLang="ko-KR" sz="2000" dirty="0">
                <a:latin typeface="+mj-ea"/>
                <a:ea typeface="+mj-ea"/>
              </a:rPr>
              <a:t>(</a:t>
            </a:r>
            <a:r>
              <a:rPr lang="ko-KR" altLang="en-US" sz="2000" dirty="0">
                <a:latin typeface="+mj-ea"/>
                <a:ea typeface="+mj-ea"/>
              </a:rPr>
              <a:t>적의 </a:t>
            </a:r>
            <a:r>
              <a:rPr lang="ko-KR" altLang="en-US" sz="2000" dirty="0" err="1">
                <a:latin typeface="+mj-ea"/>
                <a:ea typeface="+mj-ea"/>
              </a:rPr>
              <a:t>슈팅점선은</a:t>
            </a:r>
            <a:r>
              <a:rPr lang="ko-KR" altLang="en-US" sz="2000" dirty="0">
                <a:latin typeface="+mj-ea"/>
                <a:ea typeface="+mj-ea"/>
              </a:rPr>
              <a:t> 항상 보여줌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  <a:endParaRPr lang="ko-KR" altLang="en-US" sz="2000" dirty="0">
              <a:latin typeface="+mj-ea"/>
              <a:ea typeface="+mj-ea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sz="2000" dirty="0">
                <a:latin typeface="+mj-ea"/>
                <a:ea typeface="+mj-ea"/>
              </a:rPr>
            </a:br>
            <a:endParaRPr sz="2000" dirty="0">
              <a:latin typeface="+mj-ea"/>
              <a:ea typeface="+mj-ea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C9E5D6-F55A-DB47-818C-8EF73C645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593457"/>
              </p:ext>
            </p:extLst>
          </p:nvPr>
        </p:nvGraphicFramePr>
        <p:xfrm>
          <a:off x="1846256" y="2507787"/>
          <a:ext cx="5470312" cy="4274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3789">
                  <a:extLst>
                    <a:ext uri="{9D8B030D-6E8A-4147-A177-3AD203B41FA5}">
                      <a16:colId xmlns:a16="http://schemas.microsoft.com/office/drawing/2014/main" val="2736414946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372392574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122363243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95203229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725500327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72867401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7265435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39570225"/>
                    </a:ext>
                  </a:extLst>
                </a:gridCol>
              </a:tblGrid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834677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539771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641358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73642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7688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20694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216260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85940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9B9EE37-63B5-754B-9DFB-9FFD037C4CDF}"/>
              </a:ext>
            </a:extLst>
          </p:cNvPr>
          <p:cNvSpPr/>
          <p:nvPr/>
        </p:nvSpPr>
        <p:spPr>
          <a:xfrm>
            <a:off x="3320262" y="3448656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C9FF45F-D8D3-444C-819E-5F68852768EC}"/>
              </a:ext>
            </a:extLst>
          </p:cNvPr>
          <p:cNvSpPr/>
          <p:nvPr/>
        </p:nvSpPr>
        <p:spPr>
          <a:xfrm>
            <a:off x="5450033" y="3463042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8311242-C9C7-AC40-8E8C-F419089A5E14}"/>
              </a:ext>
            </a:extLst>
          </p:cNvPr>
          <p:cNvSpPr/>
          <p:nvPr/>
        </p:nvSpPr>
        <p:spPr>
          <a:xfrm>
            <a:off x="6783486" y="3416927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0E313CE-3636-FB49-A1AC-D1183857A305}"/>
              </a:ext>
            </a:extLst>
          </p:cNvPr>
          <p:cNvSpPr/>
          <p:nvPr/>
        </p:nvSpPr>
        <p:spPr>
          <a:xfrm>
            <a:off x="2663365" y="3989938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567EE9-2D35-7D48-9020-0E17D91CC6BD}"/>
              </a:ext>
            </a:extLst>
          </p:cNvPr>
          <p:cNvCxnSpPr/>
          <p:nvPr/>
        </p:nvCxnSpPr>
        <p:spPr>
          <a:xfrm>
            <a:off x="1846264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EC5553-2035-C54D-8174-F2B4DA89792B}"/>
              </a:ext>
            </a:extLst>
          </p:cNvPr>
          <p:cNvCxnSpPr/>
          <p:nvPr/>
        </p:nvCxnSpPr>
        <p:spPr>
          <a:xfrm>
            <a:off x="7316568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216254A-C393-AE45-B12A-2BE316471071}"/>
              </a:ext>
            </a:extLst>
          </p:cNvPr>
          <p:cNvSpPr/>
          <p:nvPr/>
        </p:nvSpPr>
        <p:spPr>
          <a:xfrm rot="16200000">
            <a:off x="5415163" y="5443489"/>
            <a:ext cx="167984" cy="64865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D2AB12-612B-A34B-8F59-B0FB3F44D5B4}"/>
              </a:ext>
            </a:extLst>
          </p:cNvPr>
          <p:cNvSpPr/>
          <p:nvPr/>
        </p:nvSpPr>
        <p:spPr>
          <a:xfrm>
            <a:off x="5365964" y="5474242"/>
            <a:ext cx="168138" cy="16798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AD5756-3B49-F346-BFC8-0BA0AD3D8614}"/>
              </a:ext>
            </a:extLst>
          </p:cNvPr>
          <p:cNvCxnSpPr>
            <a:cxnSpLocks/>
          </p:cNvCxnSpPr>
          <p:nvPr/>
        </p:nvCxnSpPr>
        <p:spPr>
          <a:xfrm flipV="1">
            <a:off x="5450033" y="3707945"/>
            <a:ext cx="0" cy="1747686"/>
          </a:xfrm>
          <a:prstGeom prst="line">
            <a:avLst/>
          </a:prstGeom>
          <a:ln w="47625"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42D114F-31CE-2842-BC2F-1D2DA6C839C5}"/>
              </a:ext>
            </a:extLst>
          </p:cNvPr>
          <p:cNvSpPr/>
          <p:nvPr/>
        </p:nvSpPr>
        <p:spPr>
          <a:xfrm>
            <a:off x="7635596" y="6126248"/>
            <a:ext cx="3972562" cy="2646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ko-KR" altLang="en-US" dirty="0">
                <a:highlight>
                  <a:srgbClr val="00FFFF"/>
                </a:highlight>
                <a:latin typeface="+mj-ea"/>
              </a:rPr>
              <a:t>파란색 라인</a:t>
            </a:r>
            <a:r>
              <a:rPr lang="en-US" altLang="ko-KR" dirty="0">
                <a:highlight>
                  <a:srgbClr val="00FFFF"/>
                </a:highlight>
                <a:latin typeface="+mj-ea"/>
              </a:rPr>
              <a:t>/</a:t>
            </a:r>
            <a:r>
              <a:rPr lang="ko-KR" altLang="en-US" dirty="0">
                <a:highlight>
                  <a:srgbClr val="00FFFF"/>
                </a:highlight>
                <a:latin typeface="+mj-ea"/>
              </a:rPr>
              <a:t>블록</a:t>
            </a:r>
            <a:r>
              <a:rPr lang="en-US" altLang="ko-KR" dirty="0">
                <a:highlight>
                  <a:srgbClr val="00FFFF"/>
                </a:highlight>
                <a:latin typeface="+mj-ea"/>
              </a:rPr>
              <a:t>/</a:t>
            </a:r>
            <a:r>
              <a:rPr lang="ko-KR" altLang="en-US" dirty="0">
                <a:highlight>
                  <a:srgbClr val="00FFFF"/>
                </a:highlight>
                <a:latin typeface="+mj-ea"/>
              </a:rPr>
              <a:t>바닥 </a:t>
            </a:r>
            <a:r>
              <a:rPr lang="en-US" altLang="ko-KR" dirty="0">
                <a:latin typeface="+mj-ea"/>
              </a:rPr>
              <a:t>:</a:t>
            </a:r>
            <a:r>
              <a:rPr lang="ko-KR" altLang="en-US" dirty="0">
                <a:latin typeface="+mj-ea"/>
              </a:rPr>
              <a:t> 물건이 </a:t>
            </a:r>
            <a:r>
              <a:rPr lang="ko-KR" altLang="en-US" dirty="0" err="1">
                <a:latin typeface="+mj-ea"/>
              </a:rPr>
              <a:t>바운스</a:t>
            </a:r>
            <a:r>
              <a:rPr lang="ko-KR" altLang="en-US" dirty="0">
                <a:latin typeface="+mj-ea"/>
              </a:rPr>
              <a:t> 하게 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9B107-36D8-7941-996B-78BD7D4B6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902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관점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6A2CD4-AC31-0748-9C79-8C445FD22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247" y="1478269"/>
            <a:ext cx="8408894" cy="50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58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9D73A8-0CD3-6E45-8CD3-552F145B4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6095" y="1738816"/>
            <a:ext cx="5635669" cy="3955098"/>
          </a:xfrm>
          <a:prstGeom prst="rect">
            <a:avLst/>
          </a:prstGeom>
        </p:spPr>
      </p:pic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506626"/>
            <a:ext cx="9144000" cy="190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altLang="ko-KR" sz="4400" dirty="0"/>
              <a:t>“</a:t>
            </a:r>
            <a:r>
              <a:rPr lang="ko-KR" altLang="en-US" sz="4400" dirty="0"/>
              <a:t>벌룬라이더을 통한 교훈</a:t>
            </a:r>
            <a:r>
              <a:rPr lang="en-US" altLang="ko-KR" sz="4400" dirty="0"/>
              <a:t>?!”</a:t>
            </a:r>
            <a:br>
              <a:rPr lang="en-US" altLang="ko-KR" sz="4400" dirty="0"/>
            </a:b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402295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title"/>
          </p:nvPr>
        </p:nvSpPr>
        <p:spPr>
          <a:xfrm>
            <a:off x="591065" y="73351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altLang="ko-KR" dirty="0">
                <a:solidFill>
                  <a:schemeClr val="tx1"/>
                </a:solidFill>
              </a:rPr>
              <a:t>“</a:t>
            </a:r>
            <a:r>
              <a:rPr lang="en-US" altLang="ko-KR" dirty="0" err="1">
                <a:solidFill>
                  <a:schemeClr val="tx1"/>
                </a:solidFill>
              </a:rPr>
              <a:t>GameMechanic</a:t>
            </a:r>
            <a:r>
              <a:rPr lang="en-US" altLang="ko-KR" dirty="0">
                <a:solidFill>
                  <a:schemeClr val="tx1"/>
                </a:solidFill>
              </a:rPr>
              <a:t> + Code” </a:t>
            </a:r>
            <a:r>
              <a:rPr lang="ko-KR" altLang="en-US" dirty="0">
                <a:solidFill>
                  <a:schemeClr val="tx1"/>
                </a:solidFill>
              </a:rPr>
              <a:t>로만 </a:t>
            </a:r>
            <a:br>
              <a:rPr lang="en-US" altLang="ko-KR" dirty="0">
                <a:solidFill>
                  <a:srgbClr val="FF0000"/>
                </a:solidFill>
              </a:rPr>
            </a:br>
            <a:r>
              <a:rPr lang="en-US" altLang="ko-KR" dirty="0">
                <a:solidFill>
                  <a:srgbClr val="FF0000"/>
                </a:solidFill>
              </a:rPr>
              <a:t>5</a:t>
            </a:r>
            <a:r>
              <a:rPr lang="en-US" dirty="0">
                <a:solidFill>
                  <a:srgbClr val="FF0000"/>
                </a:solidFill>
              </a:rPr>
              <a:t>천~</a:t>
            </a:r>
            <a:r>
              <a:rPr lang="en-US" altLang="ko-KR" dirty="0">
                <a:solidFill>
                  <a:srgbClr val="FF0000"/>
                </a:solidFill>
              </a:rPr>
              <a:t>10</a:t>
            </a:r>
            <a:r>
              <a:rPr lang="en-US" dirty="0">
                <a:solidFill>
                  <a:srgbClr val="FF0000"/>
                </a:solidFill>
              </a:rPr>
              <a:t>만 </a:t>
            </a:r>
            <a:r>
              <a:rPr lang="en-US" dirty="0" err="1">
                <a:solidFill>
                  <a:srgbClr val="FF0000"/>
                </a:solidFill>
              </a:rPr>
              <a:t>다운로드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실현</a:t>
            </a:r>
            <a:r>
              <a:rPr lang="en-US" altLang="ko-KR" dirty="0">
                <a:solidFill>
                  <a:schemeClr val="tx1"/>
                </a:solidFill>
              </a:rPr>
              <a:t>?!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1" name="Google Shape;91;p14"/>
          <p:cNvSpPr/>
          <p:nvPr/>
        </p:nvSpPr>
        <p:spPr>
          <a:xfrm>
            <a:off x="1780815" y="2855556"/>
            <a:ext cx="3460377" cy="2653553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알고 있는 기본 문법들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/>
          <p:nvPr/>
        </p:nvSpPr>
        <p:spPr>
          <a:xfrm>
            <a:off x="1780815" y="2721085"/>
            <a:ext cx="3460377" cy="1073598"/>
          </a:xfrm>
          <a:prstGeom prst="rect">
            <a:avLst/>
          </a:prstGeom>
          <a:solidFill>
            <a:srgbClr val="92D050"/>
          </a:solidFill>
          <a:ln w="12700" cap="flat" cmpd="sng">
            <a:solidFill>
              <a:srgbClr val="92D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시도해 보는 메카닉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1780816" y="3328518"/>
            <a:ext cx="609601" cy="466165"/>
          </a:xfrm>
          <a:prstGeom prst="rect">
            <a:avLst/>
          </a:prstGeom>
          <a:solidFill>
            <a:srgbClr val="92D050"/>
          </a:solidFill>
          <a:ln w="12700" cap="flat" cmpd="sng">
            <a:solidFill>
              <a:srgbClr val="92D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452717" y="2105118"/>
            <a:ext cx="10515600" cy="1491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70의 </a:t>
            </a:r>
            <a:r>
              <a:rPr lang="en-US" dirty="0" err="1"/>
              <a:t>친숙함과</a:t>
            </a:r>
            <a:r>
              <a:rPr lang="en-US" dirty="0"/>
              <a:t> 30 </a:t>
            </a:r>
            <a:r>
              <a:rPr lang="en-US" dirty="0" err="1"/>
              <a:t>참신함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dirty="0"/>
            </a:b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b="1" u="sng" dirty="0">
                <a:solidFill>
                  <a:srgbClr val="FF0000"/>
                </a:solidFill>
              </a:rPr>
              <a:t>"</a:t>
            </a:r>
            <a:r>
              <a:rPr lang="en-US" b="1" u="sng" dirty="0" err="1">
                <a:solidFill>
                  <a:srgbClr val="FF0000"/>
                </a:solidFill>
              </a:rPr>
              <a:t>사용자</a:t>
            </a:r>
            <a:r>
              <a:rPr lang="en-US" b="1" u="sng" dirty="0">
                <a:solidFill>
                  <a:srgbClr val="FF0000"/>
                </a:solidFill>
              </a:rPr>
              <a:t> </a:t>
            </a:r>
            <a:r>
              <a:rPr lang="en-US" b="1" u="sng" dirty="0" err="1">
                <a:solidFill>
                  <a:srgbClr val="FF0000"/>
                </a:solidFill>
              </a:rPr>
              <a:t>중심</a:t>
            </a:r>
            <a:r>
              <a:rPr lang="ko-KR" altLang="en-US" b="1" u="sng" dirty="0">
                <a:solidFill>
                  <a:srgbClr val="FF0000"/>
                </a:solidFill>
              </a:rPr>
              <a:t>이 진리다</a:t>
            </a:r>
            <a:r>
              <a:rPr lang="en-US" altLang="ko-KR" b="1" u="sng" dirty="0">
                <a:solidFill>
                  <a:srgbClr val="FF0000"/>
                </a:solidFill>
              </a:rPr>
              <a:t>!”</a:t>
            </a:r>
            <a:endParaRPr lang="en-US" b="1" u="sng" dirty="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altLang="ko-KR" b="1" dirty="0"/>
              <a:t>-&gt;</a:t>
            </a:r>
            <a:r>
              <a:rPr lang="ko-KR" altLang="en-US" b="1" dirty="0"/>
              <a:t> </a:t>
            </a:r>
            <a:r>
              <a:rPr lang="en-US" dirty="0" err="1"/>
              <a:t>결국</a:t>
            </a:r>
            <a:r>
              <a:rPr lang="en-US" dirty="0"/>
              <a:t> </a:t>
            </a:r>
            <a:r>
              <a:rPr lang="en-US" dirty="0" err="1"/>
              <a:t>게임은</a:t>
            </a:r>
            <a:r>
              <a:rPr lang="en-US" dirty="0"/>
              <a:t> </a:t>
            </a:r>
            <a:r>
              <a:rPr lang="en-US" dirty="0" err="1"/>
              <a:t>사용자에게</a:t>
            </a:r>
            <a:r>
              <a:rPr lang="en-US" dirty="0"/>
              <a:t> </a:t>
            </a:r>
            <a:r>
              <a:rPr lang="en-US" dirty="0" err="1"/>
              <a:t>즐거움과</a:t>
            </a:r>
            <a:r>
              <a:rPr lang="en-US" dirty="0"/>
              <a:t> </a:t>
            </a:r>
            <a:r>
              <a:rPr lang="en-US" dirty="0" err="1"/>
              <a:t>신박한</a:t>
            </a:r>
            <a:r>
              <a:rPr lang="en-US" dirty="0"/>
              <a:t> </a:t>
            </a:r>
            <a:r>
              <a:rPr lang="en-US" dirty="0" err="1"/>
              <a:t>경험을</a:t>
            </a:r>
            <a:r>
              <a:rPr lang="en-US" dirty="0"/>
              <a:t> </a:t>
            </a:r>
            <a:r>
              <a:rPr lang="en-US" dirty="0" err="1"/>
              <a:t>주기</a:t>
            </a:r>
            <a:r>
              <a:rPr lang="en-US" dirty="0"/>
              <a:t> </a:t>
            </a:r>
            <a:r>
              <a:rPr lang="en-US" dirty="0" err="1"/>
              <a:t>위한</a:t>
            </a:r>
            <a:r>
              <a:rPr lang="en-US" dirty="0"/>
              <a:t> </a:t>
            </a:r>
            <a:r>
              <a:rPr lang="en-US" dirty="0" err="1"/>
              <a:t>것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242951-229F-E44C-B9DE-8CB1362EAB7C}"/>
              </a:ext>
            </a:extLst>
          </p:cNvPr>
          <p:cNvSpPr/>
          <p:nvPr/>
        </p:nvSpPr>
        <p:spPr>
          <a:xfrm>
            <a:off x="3829995" y="0"/>
            <a:ext cx="45320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ko-KR" sz="5400" b="1" cap="none" spc="0" dirty="0">
                <a:ln/>
                <a:solidFill>
                  <a:schemeClr val="accent4"/>
                </a:solidFill>
                <a:effectLst/>
              </a:rPr>
              <a:t>“</a:t>
            </a:r>
            <a:r>
              <a:rPr lang="ko-KR" altLang="en-US" sz="5400" b="1" cap="none" spc="0" dirty="0">
                <a:ln/>
                <a:solidFill>
                  <a:schemeClr val="accent4"/>
                </a:solidFill>
                <a:effectLst/>
              </a:rPr>
              <a:t>위대한 목표</a:t>
            </a:r>
            <a:r>
              <a:rPr lang="en-US" altLang="ko-KR" sz="5400" b="1" dirty="0">
                <a:ln/>
                <a:solidFill>
                  <a:schemeClr val="accent4"/>
                </a:solidFill>
              </a:rPr>
              <a:t>”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26747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3724</TotalTime>
  <Words>387</Words>
  <Application>Microsoft Macintosh PowerPoint</Application>
  <PresentationFormat>Widescreen</PresentationFormat>
  <Paragraphs>87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맑은 고딕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Vertical Scroll Swipe</vt:lpstr>
      <vt:lpstr>관점</vt:lpstr>
      <vt:lpstr>“벌룬라이더을 통한 교훈?!” </vt:lpstr>
      <vt:lpstr>“GameMechanic + Code” 로만  5천~10만 다운로드 실현?!</vt:lpstr>
      <vt:lpstr>“보다 많은 대중들에게 플러스알파의 재미를 어필해야 합니다. “</vt:lpstr>
      <vt:lpstr>PowerPoint Presentation</vt:lpstr>
      <vt:lpstr>Project 3 게임기획서 작성 draft </vt:lpstr>
      <vt:lpstr>PowerPoint Presentation</vt:lpstr>
      <vt:lpstr>잉여톤 15회_김거엽_발표_.avi</vt:lpstr>
      <vt:lpstr>거엽님 결과물을 통해   발상은 얻었지만   상관없는 게임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벌룬라이더 개발기 </dc:title>
  <cp:lastModifiedBy>Choi Merk</cp:lastModifiedBy>
  <cp:revision>86</cp:revision>
  <dcterms:modified xsi:type="dcterms:W3CDTF">2019-10-25T11:42:35Z</dcterms:modified>
</cp:coreProperties>
</file>